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9"/>
  </p:notesMasterIdLst>
  <p:sldIdLst>
    <p:sldId id="274" r:id="rId2"/>
    <p:sldId id="571" r:id="rId3"/>
    <p:sldId id="661" r:id="rId4"/>
    <p:sldId id="662" r:id="rId5"/>
    <p:sldId id="666" r:id="rId6"/>
    <p:sldId id="667" r:id="rId7"/>
    <p:sldId id="668" r:id="rId8"/>
    <p:sldId id="688" r:id="rId9"/>
    <p:sldId id="669" r:id="rId10"/>
    <p:sldId id="656" r:id="rId11"/>
    <p:sldId id="437" r:id="rId12"/>
    <p:sldId id="572" r:id="rId13"/>
    <p:sldId id="276" r:id="rId14"/>
    <p:sldId id="665" r:id="rId15"/>
    <p:sldId id="449" r:id="rId16"/>
    <p:sldId id="450" r:id="rId17"/>
    <p:sldId id="650" r:id="rId18"/>
    <p:sldId id="654" r:id="rId19"/>
    <p:sldId id="573" r:id="rId20"/>
    <p:sldId id="556" r:id="rId21"/>
    <p:sldId id="670" r:id="rId22"/>
    <p:sldId id="557" r:id="rId23"/>
    <p:sldId id="558" r:id="rId24"/>
    <p:sldId id="559" r:id="rId25"/>
    <p:sldId id="630" r:id="rId26"/>
    <p:sldId id="560" r:id="rId27"/>
    <p:sldId id="561" r:id="rId28"/>
    <p:sldId id="563" r:id="rId29"/>
    <p:sldId id="616" r:id="rId30"/>
    <p:sldId id="618" r:id="rId31"/>
    <p:sldId id="619" r:id="rId32"/>
    <p:sldId id="655" r:id="rId33"/>
    <p:sldId id="620" r:id="rId34"/>
    <p:sldId id="621" r:id="rId35"/>
    <p:sldId id="622" r:id="rId36"/>
    <p:sldId id="682" r:id="rId37"/>
    <p:sldId id="683" r:id="rId38"/>
    <p:sldId id="684" r:id="rId39"/>
    <p:sldId id="685" r:id="rId40"/>
    <p:sldId id="686" r:id="rId41"/>
    <p:sldId id="687" r:id="rId42"/>
    <p:sldId id="623" r:id="rId43"/>
    <p:sldId id="624" r:id="rId44"/>
    <p:sldId id="625" r:id="rId45"/>
    <p:sldId id="626" r:id="rId46"/>
    <p:sldId id="574" r:id="rId47"/>
    <p:sldId id="658" r:id="rId48"/>
    <p:sldId id="659" r:id="rId49"/>
    <p:sldId id="463" r:id="rId50"/>
    <p:sldId id="660" r:id="rId51"/>
    <p:sldId id="671" r:id="rId52"/>
    <p:sldId id="456" r:id="rId53"/>
    <p:sldId id="672" r:id="rId54"/>
    <p:sldId id="628" r:id="rId55"/>
    <p:sldId id="629" r:id="rId56"/>
    <p:sldId id="664" r:id="rId57"/>
    <p:sldId id="677" r:id="rId58"/>
    <p:sldId id="679" r:id="rId59"/>
    <p:sldId id="680" r:id="rId60"/>
    <p:sldId id="681" r:id="rId61"/>
    <p:sldId id="631" r:id="rId62"/>
    <p:sldId id="461" r:id="rId63"/>
    <p:sldId id="575" r:id="rId64"/>
    <p:sldId id="634" r:id="rId65"/>
    <p:sldId id="635" r:id="rId66"/>
    <p:sldId id="663" r:id="rId67"/>
    <p:sldId id="379" r:id="rId6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0" autoAdjust="0"/>
    <p:restoredTop sz="91399" autoAdjust="0"/>
  </p:normalViewPr>
  <p:slideViewPr>
    <p:cSldViewPr snapToGrid="0">
      <p:cViewPr varScale="1">
        <p:scale>
          <a:sx n="67" d="100"/>
          <a:sy n="67" d="100"/>
        </p:scale>
        <p:origin x="18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1/16/24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1/16/24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1/16/24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1/16/24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1/16/24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1/16/24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tiff"/><Relationship Id="rId4" Type="http://schemas.openxmlformats.org/officeDocument/2006/relationships/image" Target="../media/image3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lmaid.com/" TargetMode="External"/><Relationship Id="rId2" Type="http://schemas.openxmlformats.org/officeDocument/2006/relationships/hyperlink" Target="https://canvas.harvard.edu/courses/133489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kwartler/Harvard_DataMining_Business_Student" TargetMode="External"/><Relationship Id="rId4" Type="http://schemas.openxmlformats.org/officeDocument/2006/relationships/hyperlink" Target="mailto:edwardkwartler@fas.Harvard.edu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5" Type="http://schemas.openxmlformats.org/officeDocument/2006/relationships/image" Target="../media/image52.png"/><Relationship Id="rId10" Type="http://schemas.openxmlformats.org/officeDocument/2006/relationships/image" Target="../media/image49.png"/><Relationship Id="rId4" Type="http://schemas.openxmlformats.org/officeDocument/2006/relationships/image" Target="../media/image39.jpeg"/><Relationship Id="rId9" Type="http://schemas.openxmlformats.org/officeDocument/2006/relationships/image" Target="../media/image5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pport.rstudio.com/hc/en-us/articles/200713893-Uploading-and-Downloading-Fil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lmaid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_DataMining_Business_Student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for Business</a:t>
            </a:r>
            <a:br>
              <a:rPr lang="en-US" dirty="0"/>
            </a:br>
            <a:r>
              <a:rPr lang="en-US" dirty="0"/>
              <a:t>Harvard CSCI E-96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 err="1"/>
              <a:t>edwardkwartler@fas.Harvard.edu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86574-5B95-E84A-A459-FB833AA7C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31F65-E367-E642-A792-384465F4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BC9BC-6081-FE4D-ACDE-D7BAE6EDD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E6F979-7029-254F-BC1C-21FA09CB718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Name?  Where are you located?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91584-D614-6B4E-AA2B-A6126D5CC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720850"/>
            <a:ext cx="74422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1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Ed Discussion…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50" y="2324465"/>
            <a:ext cx="7886700" cy="19028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are you from?</a:t>
            </a:r>
          </a:p>
          <a:p>
            <a:r>
              <a:rPr lang="en-US" dirty="0"/>
              <a:t>Profession</a:t>
            </a:r>
          </a:p>
          <a:p>
            <a:r>
              <a:rPr lang="en-US" dirty="0"/>
              <a:t>Why did you take this course?</a:t>
            </a:r>
          </a:p>
          <a:p>
            <a:r>
              <a:rPr lang="en-US" dirty="0"/>
              <a:t>What do you hope to learn by the end of the course?</a:t>
            </a:r>
          </a:p>
          <a:p>
            <a:r>
              <a:rPr lang="en-US" dirty="0"/>
              <a:t>Tell us something interesting about yourself.  Hobby? Family? Etc.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helps your teaching staff get to know you along with what may be of interest for your learning style.</a:t>
            </a:r>
          </a:p>
        </p:txBody>
      </p:sp>
    </p:spTree>
    <p:extLst>
      <p:ext uri="{BB962C8B-B14F-4D97-AF65-F5344CB8AC3E}">
        <p14:creationId xmlns:p14="http://schemas.microsoft.com/office/powerpoint/2010/main" val="3343882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936" y="220484"/>
            <a:ext cx="7886700" cy="591477"/>
          </a:xfrm>
        </p:spPr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3" name="Freeform 22"/>
          <p:cNvSpPr/>
          <p:nvPr/>
        </p:nvSpPr>
        <p:spPr>
          <a:xfrm>
            <a:off x="286936" y="1060825"/>
            <a:ext cx="6484567" cy="3185539"/>
          </a:xfrm>
          <a:custGeom>
            <a:avLst/>
            <a:gdLst>
              <a:gd name="connsiteX0" fmla="*/ 0 w 5486400"/>
              <a:gd name="connsiteY0" fmla="*/ 0 h 3490737"/>
              <a:gd name="connsiteX1" fmla="*/ 5486400 w 5486400"/>
              <a:gd name="connsiteY1" fmla="*/ 0 h 3490737"/>
              <a:gd name="connsiteX2" fmla="*/ 5486400 w 5486400"/>
              <a:gd name="connsiteY2" fmla="*/ 3181345 h 3490737"/>
              <a:gd name="connsiteX3" fmla="*/ 5486400 w 5486400"/>
              <a:gd name="connsiteY3" fmla="*/ 3200400 h 3490737"/>
              <a:gd name="connsiteX4" fmla="*/ 5465339 w 5486400"/>
              <a:gd name="connsiteY4" fmla="*/ 3200400 h 3490737"/>
              <a:gd name="connsiteX5" fmla="*/ 5144430 w 5486400"/>
              <a:gd name="connsiteY5" fmla="*/ 3490737 h 3490737"/>
              <a:gd name="connsiteX6" fmla="*/ 4877625 w 5486400"/>
              <a:gd name="connsiteY6" fmla="*/ 3249350 h 3490737"/>
              <a:gd name="connsiteX7" fmla="*/ 4610820 w 5486400"/>
              <a:gd name="connsiteY7" fmla="*/ 3490737 h 3490737"/>
              <a:gd name="connsiteX8" fmla="*/ 4344017 w 5486400"/>
              <a:gd name="connsiteY8" fmla="*/ 3249352 h 3490737"/>
              <a:gd name="connsiteX9" fmla="*/ 4077213 w 5486400"/>
              <a:gd name="connsiteY9" fmla="*/ 3490737 h 3490737"/>
              <a:gd name="connsiteX10" fmla="*/ 3810410 w 5486400"/>
              <a:gd name="connsiteY10" fmla="*/ 3249352 h 3490737"/>
              <a:gd name="connsiteX11" fmla="*/ 3543607 w 5486400"/>
              <a:gd name="connsiteY11" fmla="*/ 3490737 h 3490737"/>
              <a:gd name="connsiteX12" fmla="*/ 3276804 w 5486400"/>
              <a:gd name="connsiteY12" fmla="*/ 3249352 h 3490737"/>
              <a:gd name="connsiteX13" fmla="*/ 3010001 w 5486400"/>
              <a:gd name="connsiteY13" fmla="*/ 3490737 h 3490737"/>
              <a:gd name="connsiteX14" fmla="*/ 2743198 w 5486400"/>
              <a:gd name="connsiteY14" fmla="*/ 3249352 h 3490737"/>
              <a:gd name="connsiteX15" fmla="*/ 2476395 w 5486400"/>
              <a:gd name="connsiteY15" fmla="*/ 3490737 h 3490737"/>
              <a:gd name="connsiteX16" fmla="*/ 2209592 w 5486400"/>
              <a:gd name="connsiteY16" fmla="*/ 3249352 h 3490737"/>
              <a:gd name="connsiteX17" fmla="*/ 1942789 w 5486400"/>
              <a:gd name="connsiteY17" fmla="*/ 3490737 h 3490737"/>
              <a:gd name="connsiteX18" fmla="*/ 1675986 w 5486400"/>
              <a:gd name="connsiteY18" fmla="*/ 3249352 h 3490737"/>
              <a:gd name="connsiteX19" fmla="*/ 1409184 w 5486400"/>
              <a:gd name="connsiteY19" fmla="*/ 3490737 h 3490737"/>
              <a:gd name="connsiteX20" fmla="*/ 1142380 w 5486400"/>
              <a:gd name="connsiteY20" fmla="*/ 3249352 h 3490737"/>
              <a:gd name="connsiteX21" fmla="*/ 875577 w 5486400"/>
              <a:gd name="connsiteY21" fmla="*/ 3490737 h 3490737"/>
              <a:gd name="connsiteX22" fmla="*/ 608774 w 5486400"/>
              <a:gd name="connsiteY22" fmla="*/ 3249352 h 3490737"/>
              <a:gd name="connsiteX23" fmla="*/ 341970 w 5486400"/>
              <a:gd name="connsiteY23" fmla="*/ 3490737 h 3490737"/>
              <a:gd name="connsiteX24" fmla="*/ 21062 w 5486400"/>
              <a:gd name="connsiteY24" fmla="*/ 3200400 h 3490737"/>
              <a:gd name="connsiteX25" fmla="*/ 0 w 5486400"/>
              <a:gd name="connsiteY25" fmla="*/ 3200400 h 3490737"/>
              <a:gd name="connsiteX26" fmla="*/ 0 w 5486400"/>
              <a:gd name="connsiteY26" fmla="*/ 3181345 h 34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00" h="3490737">
                <a:moveTo>
                  <a:pt x="0" y="0"/>
                </a:moveTo>
                <a:lnTo>
                  <a:pt x="5486400" y="0"/>
                </a:lnTo>
                <a:lnTo>
                  <a:pt x="5486400" y="3181345"/>
                </a:lnTo>
                <a:lnTo>
                  <a:pt x="5486400" y="3200400"/>
                </a:lnTo>
                <a:lnTo>
                  <a:pt x="5465339" y="3200400"/>
                </a:lnTo>
                <a:lnTo>
                  <a:pt x="5144430" y="3490737"/>
                </a:lnTo>
                <a:lnTo>
                  <a:pt x="4877625" y="3249350"/>
                </a:lnTo>
                <a:lnTo>
                  <a:pt x="4610820" y="3490737"/>
                </a:lnTo>
                <a:lnTo>
                  <a:pt x="4344017" y="3249352"/>
                </a:lnTo>
                <a:lnTo>
                  <a:pt x="4077213" y="3490737"/>
                </a:lnTo>
                <a:lnTo>
                  <a:pt x="3810410" y="3249352"/>
                </a:lnTo>
                <a:lnTo>
                  <a:pt x="3543607" y="3490737"/>
                </a:lnTo>
                <a:lnTo>
                  <a:pt x="3276804" y="3249352"/>
                </a:lnTo>
                <a:lnTo>
                  <a:pt x="3010001" y="3490737"/>
                </a:lnTo>
                <a:lnTo>
                  <a:pt x="2743198" y="3249352"/>
                </a:lnTo>
                <a:lnTo>
                  <a:pt x="2476395" y="3490737"/>
                </a:lnTo>
                <a:lnTo>
                  <a:pt x="2209592" y="3249352"/>
                </a:lnTo>
                <a:lnTo>
                  <a:pt x="1942789" y="3490737"/>
                </a:lnTo>
                <a:lnTo>
                  <a:pt x="1675986" y="3249352"/>
                </a:lnTo>
                <a:lnTo>
                  <a:pt x="1409184" y="3490737"/>
                </a:lnTo>
                <a:lnTo>
                  <a:pt x="1142380" y="3249352"/>
                </a:lnTo>
                <a:lnTo>
                  <a:pt x="875577" y="3490737"/>
                </a:lnTo>
                <a:lnTo>
                  <a:pt x="608774" y="3249352"/>
                </a:lnTo>
                <a:lnTo>
                  <a:pt x="341970" y="3490737"/>
                </a:lnTo>
                <a:lnTo>
                  <a:pt x="21062" y="3200400"/>
                </a:lnTo>
                <a:lnTo>
                  <a:pt x="0" y="3200400"/>
                </a:lnTo>
                <a:lnTo>
                  <a:pt x="0" y="318134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6936" y="4350586"/>
            <a:ext cx="6484567" cy="2070871"/>
          </a:xfrm>
          <a:custGeom>
            <a:avLst/>
            <a:gdLst>
              <a:gd name="connsiteX0" fmla="*/ 341971 w 5486401"/>
              <a:gd name="connsiteY0" fmla="*/ 0 h 1471612"/>
              <a:gd name="connsiteX1" fmla="*/ 608775 w 5486401"/>
              <a:gd name="connsiteY1" fmla="*/ 241385 h 1471612"/>
              <a:gd name="connsiteX2" fmla="*/ 875578 w 5486401"/>
              <a:gd name="connsiteY2" fmla="*/ 0 h 1471612"/>
              <a:gd name="connsiteX3" fmla="*/ 1142381 w 5486401"/>
              <a:gd name="connsiteY3" fmla="*/ 241385 h 1471612"/>
              <a:gd name="connsiteX4" fmla="*/ 1409185 w 5486401"/>
              <a:gd name="connsiteY4" fmla="*/ 0 h 1471612"/>
              <a:gd name="connsiteX5" fmla="*/ 1675987 w 5486401"/>
              <a:gd name="connsiteY5" fmla="*/ 241385 h 1471612"/>
              <a:gd name="connsiteX6" fmla="*/ 1942790 w 5486401"/>
              <a:gd name="connsiteY6" fmla="*/ 0 h 1471612"/>
              <a:gd name="connsiteX7" fmla="*/ 2209593 w 5486401"/>
              <a:gd name="connsiteY7" fmla="*/ 241385 h 1471612"/>
              <a:gd name="connsiteX8" fmla="*/ 2476396 w 5486401"/>
              <a:gd name="connsiteY8" fmla="*/ 0 h 1471612"/>
              <a:gd name="connsiteX9" fmla="*/ 2743199 w 5486401"/>
              <a:gd name="connsiteY9" fmla="*/ 241385 h 1471612"/>
              <a:gd name="connsiteX10" fmla="*/ 3010002 w 5486401"/>
              <a:gd name="connsiteY10" fmla="*/ 0 h 1471612"/>
              <a:gd name="connsiteX11" fmla="*/ 3276805 w 5486401"/>
              <a:gd name="connsiteY11" fmla="*/ 241385 h 1471612"/>
              <a:gd name="connsiteX12" fmla="*/ 3543608 w 5486401"/>
              <a:gd name="connsiteY12" fmla="*/ 0 h 1471612"/>
              <a:gd name="connsiteX13" fmla="*/ 3810411 w 5486401"/>
              <a:gd name="connsiteY13" fmla="*/ 241385 h 1471612"/>
              <a:gd name="connsiteX14" fmla="*/ 4077214 w 5486401"/>
              <a:gd name="connsiteY14" fmla="*/ 0 h 1471612"/>
              <a:gd name="connsiteX15" fmla="*/ 4344018 w 5486401"/>
              <a:gd name="connsiteY15" fmla="*/ 241385 h 1471612"/>
              <a:gd name="connsiteX16" fmla="*/ 4610821 w 5486401"/>
              <a:gd name="connsiteY16" fmla="*/ 0 h 1471612"/>
              <a:gd name="connsiteX17" fmla="*/ 4877626 w 5486401"/>
              <a:gd name="connsiteY17" fmla="*/ 241387 h 1471612"/>
              <a:gd name="connsiteX18" fmla="*/ 5144431 w 5486401"/>
              <a:gd name="connsiteY18" fmla="*/ 0 h 1471612"/>
              <a:gd name="connsiteX19" fmla="*/ 5444478 w 5486401"/>
              <a:gd name="connsiteY19" fmla="*/ 271463 h 1471612"/>
              <a:gd name="connsiteX20" fmla="*/ 5486400 w 5486401"/>
              <a:gd name="connsiteY20" fmla="*/ 271463 h 1471612"/>
              <a:gd name="connsiteX21" fmla="*/ 5486400 w 5486401"/>
              <a:gd name="connsiteY21" fmla="*/ 309391 h 1471612"/>
              <a:gd name="connsiteX22" fmla="*/ 5486401 w 5486401"/>
              <a:gd name="connsiteY22" fmla="*/ 309392 h 1471612"/>
              <a:gd name="connsiteX23" fmla="*/ 5486400 w 5486401"/>
              <a:gd name="connsiteY23" fmla="*/ 309392 h 1471612"/>
              <a:gd name="connsiteX24" fmla="*/ 5486400 w 5486401"/>
              <a:gd name="connsiteY24" fmla="*/ 1471612 h 1471612"/>
              <a:gd name="connsiteX25" fmla="*/ 0 w 5486401"/>
              <a:gd name="connsiteY25" fmla="*/ 1471612 h 1471612"/>
              <a:gd name="connsiteX26" fmla="*/ 0 w 5486401"/>
              <a:gd name="connsiteY26" fmla="*/ 271463 h 1471612"/>
              <a:gd name="connsiteX27" fmla="*/ 41924 w 5486401"/>
              <a:gd name="connsiteY27" fmla="*/ 271463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1" h="1471612">
                <a:moveTo>
                  <a:pt x="341971" y="0"/>
                </a:moveTo>
                <a:lnTo>
                  <a:pt x="608775" y="241385"/>
                </a:lnTo>
                <a:lnTo>
                  <a:pt x="875578" y="0"/>
                </a:lnTo>
                <a:lnTo>
                  <a:pt x="1142381" y="241385"/>
                </a:lnTo>
                <a:lnTo>
                  <a:pt x="1409185" y="0"/>
                </a:lnTo>
                <a:lnTo>
                  <a:pt x="1675987" y="241385"/>
                </a:lnTo>
                <a:lnTo>
                  <a:pt x="1942790" y="0"/>
                </a:lnTo>
                <a:lnTo>
                  <a:pt x="2209593" y="241385"/>
                </a:lnTo>
                <a:lnTo>
                  <a:pt x="2476396" y="0"/>
                </a:lnTo>
                <a:lnTo>
                  <a:pt x="2743199" y="241385"/>
                </a:lnTo>
                <a:lnTo>
                  <a:pt x="3010002" y="0"/>
                </a:lnTo>
                <a:lnTo>
                  <a:pt x="3276805" y="241385"/>
                </a:lnTo>
                <a:lnTo>
                  <a:pt x="3543608" y="0"/>
                </a:lnTo>
                <a:lnTo>
                  <a:pt x="3810411" y="241385"/>
                </a:lnTo>
                <a:lnTo>
                  <a:pt x="4077214" y="0"/>
                </a:lnTo>
                <a:lnTo>
                  <a:pt x="4344018" y="241385"/>
                </a:lnTo>
                <a:lnTo>
                  <a:pt x="4610821" y="0"/>
                </a:lnTo>
                <a:lnTo>
                  <a:pt x="4877626" y="241387"/>
                </a:lnTo>
                <a:lnTo>
                  <a:pt x="5144431" y="0"/>
                </a:lnTo>
                <a:lnTo>
                  <a:pt x="5444478" y="271463"/>
                </a:lnTo>
                <a:lnTo>
                  <a:pt x="5486400" y="271463"/>
                </a:lnTo>
                <a:lnTo>
                  <a:pt x="5486400" y="309391"/>
                </a:lnTo>
                <a:lnTo>
                  <a:pt x="5486401" y="309392"/>
                </a:lnTo>
                <a:lnTo>
                  <a:pt x="5486400" y="309392"/>
                </a:lnTo>
                <a:lnTo>
                  <a:pt x="5486400" y="1471612"/>
                </a:lnTo>
                <a:lnTo>
                  <a:pt x="0" y="1471612"/>
                </a:lnTo>
                <a:lnTo>
                  <a:pt x="0" y="271463"/>
                </a:lnTo>
                <a:lnTo>
                  <a:pt x="41924" y="2714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8C39DF-60BA-4343-8301-ABCA37625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5"/>
          <a:stretch/>
        </p:blipFill>
        <p:spPr>
          <a:xfrm>
            <a:off x="428344" y="4907666"/>
            <a:ext cx="3738542" cy="1464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49B6EF-D2DC-6944-98A6-67FE292DEC7D}"/>
              </a:ext>
            </a:extLst>
          </p:cNvPr>
          <p:cNvSpPr/>
          <p:nvPr/>
        </p:nvSpPr>
        <p:spPr>
          <a:xfrm>
            <a:off x="286936" y="69149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Harvard_DataMining_Business_Student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7057D7-F6ED-AFAF-9DCF-16593B76A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4" y="1109924"/>
            <a:ext cx="4617687" cy="276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EFCF82-8E5D-7000-0B9E-1AF57FFF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F7172-2BC1-5126-3C1B-576739DD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Caveat…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1C292-580D-96D0-622F-C35685AD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8E4C5-CE3F-15B5-8C1E-567A6D3A0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C6C568-75EB-A05F-299E-616F9ABDAB41}"/>
              </a:ext>
            </a:extLst>
          </p:cNvPr>
          <p:cNvSpPr/>
          <p:nvPr/>
        </p:nvSpPr>
        <p:spPr>
          <a:xfrm>
            <a:off x="228600" y="5695031"/>
            <a:ext cx="8686800" cy="5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school changed the syllabus software so small errors may have occurred for points.  Any issues are being addressed.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B8C09-68E4-213A-34AB-AF36930DCD67}"/>
              </a:ext>
            </a:extLst>
          </p:cNvPr>
          <p:cNvSpPr txBox="1"/>
          <p:nvPr/>
        </p:nvSpPr>
        <p:spPr>
          <a:xfrm>
            <a:off x="228600" y="1376313"/>
            <a:ext cx="19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Graduate Students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59C8D-7F5F-F317-8370-C18585B5C9D7}"/>
              </a:ext>
            </a:extLst>
          </p:cNvPr>
          <p:cNvSpPr txBox="1"/>
          <p:nvPr/>
        </p:nvSpPr>
        <p:spPr>
          <a:xfrm>
            <a:off x="228600" y="2243010"/>
            <a:ext cx="48718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4 Case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 Case – 250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Banking Case – 250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Household Spending Case – 250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TBD AI Ethics Model Building Case – 250 points</a:t>
            </a:r>
          </a:p>
        </p:txBody>
      </p:sp>
    </p:spTree>
    <p:extLst>
      <p:ext uri="{BB962C8B-B14F-4D97-AF65-F5344CB8AC3E}">
        <p14:creationId xmlns:p14="http://schemas.microsoft.com/office/powerpoint/2010/main" val="2379528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attend labs,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 or company reimbursement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  <a:p>
            <a:pPr algn="ctr"/>
            <a:r>
              <a:rPr lang="en-US" sz="1600" dirty="0"/>
              <a:t>Warner Bros.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15K+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1/16/24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item of interest needs to be in the “working directory”</a:t>
            </a:r>
            <a:endParaRPr lang="en-US" sz="28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1737196"/>
            <a:ext cx="48091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If a “local” file define the path to the file</a:t>
            </a:r>
          </a:p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(‘ted/fruit/basket’)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From a URL</a:t>
            </a:r>
          </a:p>
          <a:p>
            <a:r>
              <a:rPr lang="en-US" dirty="0" err="1">
                <a:latin typeface="Consolas" panose="020B0609020204030204" pitchFamily="49" charset="0"/>
              </a:rPr>
              <a:t>csvFile</a:t>
            </a:r>
            <a:r>
              <a:rPr lang="en-US" dirty="0">
                <a:latin typeface="Consolas" panose="020B0609020204030204" pitchFamily="49" charset="0"/>
              </a:rPr>
              <a:t> &lt;- ‘https://</a:t>
            </a:r>
            <a:r>
              <a:rPr lang="en-US" dirty="0" err="1">
                <a:latin typeface="Consolas" panose="020B0609020204030204" pitchFamily="49" charset="0"/>
              </a:rPr>
              <a:t>raw.githubusercontent.com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kwartler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Harvard_DataMining_Business_Student</a:t>
            </a:r>
            <a:r>
              <a:rPr lang="en-US" dirty="0">
                <a:latin typeface="Consolas" panose="020B0609020204030204" pitchFamily="49" charset="0"/>
              </a:rPr>
              <a:t>/master/Lessons/</a:t>
            </a:r>
            <a:r>
              <a:rPr lang="en-US" dirty="0" err="1">
                <a:latin typeface="Consolas" panose="020B0609020204030204" pitchFamily="49" charset="0"/>
              </a:rPr>
              <a:t>A_IntroToR</a:t>
            </a:r>
            <a:r>
              <a:rPr lang="en-US" dirty="0">
                <a:latin typeface="Consolas" panose="020B0609020204030204" pitchFamily="49" charset="0"/>
              </a:rPr>
              <a:t>/data/</a:t>
            </a:r>
            <a:r>
              <a:rPr lang="en-US" dirty="0" err="1">
                <a:latin typeface="Consolas" panose="020B0609020204030204" pitchFamily="49" charset="0"/>
              </a:rPr>
              <a:t>forceAwakens_definedScenes.csv</a:t>
            </a:r>
            <a:r>
              <a:rPr lang="en-US" dirty="0">
                <a:latin typeface="Consolas" panose="020B0609020204030204" pitchFamily="49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78709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499;p5">
            <a:extLst>
              <a:ext uri="{FF2B5EF4-FFF2-40B4-BE49-F238E27FC236}">
                <a16:creationId xmlns:a16="http://schemas.microsoft.com/office/drawing/2014/main" id="{DD372F86-A88A-B844-BEF2-C9A5662D83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2124" y="2614117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00;p5">
            <a:extLst>
              <a:ext uri="{FF2B5EF4-FFF2-40B4-BE49-F238E27FC236}">
                <a16:creationId xmlns:a16="http://schemas.microsoft.com/office/drawing/2014/main" id="{036A3E5D-D752-3441-86A0-26DDA333940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669" y="4250539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01;p5">
            <a:extLst>
              <a:ext uri="{FF2B5EF4-FFF2-40B4-BE49-F238E27FC236}">
                <a16:creationId xmlns:a16="http://schemas.microsoft.com/office/drawing/2014/main" id="{AFF4E7F6-A5C2-AD42-923B-BC5600C51D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00725" y="3346290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1/16/24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31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64883-1A2E-6744-A141-61BAB6B5D57E}"/>
              </a:ext>
            </a:extLst>
          </p:cNvPr>
          <p:cNvSpPr/>
          <p:nvPr/>
        </p:nvSpPr>
        <p:spPr>
          <a:xfrm>
            <a:off x="240631" y="5706323"/>
            <a:ext cx="8686800" cy="392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install them now, it takes awhile. 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E7E8C-ED60-DF91-32FE-0E69291ED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1100730"/>
            <a:ext cx="5300360" cy="45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608036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6556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549296" y="4023101"/>
            <a:ext cx="3131507" cy="1164920"/>
          </a:xfrm>
          <a:prstGeom prst="wedgeRoundRectCallout">
            <a:avLst>
              <a:gd name="adj1" fmla="val -57027"/>
              <a:gd name="adj2" fmla="val -156336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AF387-53BA-5A68-1C72-B3AB42315846}"/>
              </a:ext>
            </a:extLst>
          </p:cNvPr>
          <p:cNvSpPr txBox="1"/>
          <p:nvPr/>
        </p:nvSpPr>
        <p:spPr>
          <a:xfrm>
            <a:off x="240630" y="321972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csvFile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Speech Bubble: Rectangle with Corners Rounded 7">
            <a:extLst>
              <a:ext uri="{FF2B5EF4-FFF2-40B4-BE49-F238E27FC236}">
                <a16:creationId xmlns:a16="http://schemas.microsoft.com/office/drawing/2014/main" id="{F51F4D2A-7F6F-2E5D-5E2C-CFC56F80173B}"/>
              </a:ext>
            </a:extLst>
          </p:cNvPr>
          <p:cNvSpPr/>
          <p:nvPr/>
        </p:nvSpPr>
        <p:spPr>
          <a:xfrm>
            <a:off x="2198217" y="4458117"/>
            <a:ext cx="2042037" cy="724855"/>
          </a:xfrm>
          <a:prstGeom prst="wedgeRoundRectCallout">
            <a:avLst>
              <a:gd name="adj1" fmla="val 15629"/>
              <a:gd name="adj2" fmla="val -1450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Refer to the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 be the URL in quotes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28600" y="1250147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18C515-86DF-B349-B303-B63329D3D4B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BF51A7-8CBC-E644-B5CD-BF76CCF5AFD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484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Function accepts any number and is a “plus 2 and multiply by 3” Machine.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32162-39D8-F747-A15E-BF2A58EE9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630FC-BC10-FD42-A6DF-414E9313392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F5A8FF-CE5F-3843-8F79-FB48E95385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304E82-2CBB-3F42-A7F3-08FB2655CD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92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70062-7772-C347-90A7-B74893ADE5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BD68B-8701-C64C-999A-9A6F3F586B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92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B9A9-268A-FC41-9D3E-719FB969D8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E74442-6E4E-A84D-B769-942BF62B55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1F726-6C7F-8B4D-A4D9-4509F3E5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6F71B-27FC-6443-AD65-169A84FA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93B4-1514-DD47-B19B-F1DD274F0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A0B6EF-905A-A044-9EB3-0DD002A2802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B86ADF-F634-334D-A619-C0111DD14A07}"/>
              </a:ext>
            </a:extLst>
          </p:cNvPr>
          <p:cNvSpPr/>
          <p:nvPr/>
        </p:nvSpPr>
        <p:spPr>
          <a:xfrm>
            <a:off x="421342" y="133126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 Discussion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BF469-5869-B54A-AFAD-10B111A9CE32}"/>
              </a:ext>
            </a:extLst>
          </p:cNvPr>
          <p:cNvSpPr txBox="1"/>
          <p:nvPr/>
        </p:nvSpPr>
        <p:spPr>
          <a:xfrm>
            <a:off x="2245658" y="1331261"/>
            <a:ext cx="2476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 Discussion Board</a:t>
            </a:r>
          </a:p>
          <a:p>
            <a:r>
              <a:rPr lang="en-US" dirty="0"/>
              <a:t>TBD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F307F-4FBB-F346-B400-0C4F6889AF28}"/>
              </a:ext>
            </a:extLst>
          </p:cNvPr>
          <p:cNvSpPr/>
          <p:nvPr/>
        </p:nvSpPr>
        <p:spPr>
          <a:xfrm>
            <a:off x="421342" y="215252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9023-5C2E-BD4A-9758-DAC4CFB11123}"/>
              </a:ext>
            </a:extLst>
          </p:cNvPr>
          <p:cNvSpPr txBox="1"/>
          <p:nvPr/>
        </p:nvSpPr>
        <p:spPr>
          <a:xfrm>
            <a:off x="2384611" y="2158017"/>
            <a:ext cx="4316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of Record for Grades</a:t>
            </a:r>
          </a:p>
          <a:p>
            <a:r>
              <a:rPr lang="en-US" dirty="0">
                <a:hlinkClick r:id="rId2"/>
              </a:rPr>
              <a:t>https://canvas.harvard.edu/courses/133489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76ED6-2942-3243-AC6E-0D0048DDDE0F}"/>
              </a:ext>
            </a:extLst>
          </p:cNvPr>
          <p:cNvSpPr/>
          <p:nvPr/>
        </p:nvSpPr>
        <p:spPr>
          <a:xfrm>
            <a:off x="421342" y="2971367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50C87-C471-0E41-B2D3-1A2C112BD30A}"/>
              </a:ext>
            </a:extLst>
          </p:cNvPr>
          <p:cNvSpPr txBox="1"/>
          <p:nvPr/>
        </p:nvSpPr>
        <p:spPr>
          <a:xfrm>
            <a:off x="2529124" y="2934328"/>
            <a:ext cx="3280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Lecture links in Canvas site for security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9B39C6-9056-F647-AE2C-02A8BB0AD5A8}"/>
              </a:ext>
            </a:extLst>
          </p:cNvPr>
          <p:cNvSpPr/>
          <p:nvPr/>
        </p:nvSpPr>
        <p:spPr>
          <a:xfrm>
            <a:off x="421342" y="4579652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7C1ED8-A284-1D4B-B0E6-134BED20C088}"/>
              </a:ext>
            </a:extLst>
          </p:cNvPr>
          <p:cNvSpPr txBox="1"/>
          <p:nvPr/>
        </p:nvSpPr>
        <p:spPr>
          <a:xfrm>
            <a:off x="2305462" y="4542613"/>
            <a:ext cx="4387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extra code help, feedback, q/a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rgbClr val="FFFF00"/>
                </a:highlight>
              </a:rPr>
              <a:t>Announcements with time will be posted to Canvas.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1DA3C-45F0-BC40-82D8-1DDFC4694D67}"/>
              </a:ext>
            </a:extLst>
          </p:cNvPr>
          <p:cNvSpPr/>
          <p:nvPr/>
        </p:nvSpPr>
        <p:spPr>
          <a:xfrm>
            <a:off x="421342" y="563027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 Help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358C7-F882-3F45-B0CA-CE7CDA942420}"/>
              </a:ext>
            </a:extLst>
          </p:cNvPr>
          <p:cNvSpPr txBox="1"/>
          <p:nvPr/>
        </p:nvSpPr>
        <p:spPr>
          <a:xfrm>
            <a:off x="2313176" y="5543100"/>
            <a:ext cx="4517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 Discussion Posts Q/A &amp; discussion</a:t>
            </a:r>
          </a:p>
          <a:p>
            <a:r>
              <a:rPr lang="en-US" dirty="0">
                <a:highlight>
                  <a:srgbClr val="FFFF00"/>
                </a:highlight>
              </a:rPr>
              <a:t>NEW </a:t>
            </a:r>
            <a:r>
              <a:rPr lang="en-US" dirty="0">
                <a:highlight>
                  <a:srgbClr val="FFFF00"/>
                </a:highlight>
                <a:hlinkClick r:id="rId3"/>
              </a:rPr>
              <a:t>www.llmaid.com</a:t>
            </a:r>
            <a:r>
              <a:rPr lang="en-US" dirty="0">
                <a:highlight>
                  <a:srgbClr val="FFFF00"/>
                </a:highlight>
              </a:rPr>
              <a:t> [beta]</a:t>
            </a:r>
          </a:p>
          <a:p>
            <a:r>
              <a:rPr lang="en-US" dirty="0"/>
              <a:t>Email </a:t>
            </a:r>
            <a:r>
              <a:rPr lang="en-US" dirty="0">
                <a:hlinkClick r:id="rId4"/>
              </a:rPr>
              <a:t>edwardkwartler@fas.Harvard.edu</a:t>
            </a:r>
            <a:r>
              <a:rPr lang="en-US" dirty="0"/>
              <a:t> &amp; TAs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9563AF-09BD-9643-9CC9-9DA8038E4432}"/>
              </a:ext>
            </a:extLst>
          </p:cNvPr>
          <p:cNvSpPr/>
          <p:nvPr/>
        </p:nvSpPr>
        <p:spPr>
          <a:xfrm>
            <a:off x="421342" y="376640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Material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38B84-2F42-8145-82E7-9559EFBA76B9}"/>
              </a:ext>
            </a:extLst>
          </p:cNvPr>
          <p:cNvSpPr txBox="1"/>
          <p:nvPr/>
        </p:nvSpPr>
        <p:spPr>
          <a:xfrm>
            <a:off x="2529124" y="3729362"/>
            <a:ext cx="5231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course repository has slides, data and scripts</a:t>
            </a:r>
          </a:p>
          <a:p>
            <a:r>
              <a:rPr lang="en-US" sz="1400" dirty="0">
                <a:hlinkClick r:id="rId5"/>
              </a:rPr>
              <a:t>https://github.com/kwartler/Harvard_DataMining_Business_Student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8579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1281504" y="3137453"/>
            <a:ext cx="99787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137453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8142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81428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191303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A3803-3222-0841-AD79-34BF1294779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D556F-30B6-714F-B8D2-2B7EA667A3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0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AC81AA87-77F2-8F48-B34C-E16FBC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" y="2145419"/>
            <a:ext cx="2599083" cy="4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07096" y="2398643"/>
            <a:ext cx="2385389" cy="866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3044043" y="1762539"/>
            <a:ext cx="0" cy="3843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2686380" y="113126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3264729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60E69-30B5-1C41-B729-03107DF781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E4159-DC81-DD44-96D7-746315F7B5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25581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373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Use a URL with </a:t>
            </a:r>
            <a:r>
              <a:rPr lang="en-US" sz="1600" dirty="0" err="1"/>
              <a:t>read_csv</a:t>
            </a:r>
            <a:r>
              <a:rPr lang="en-US" sz="1600" dirty="0"/>
              <a:t> to get from the web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1/16/24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270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1/16/24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566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Studio Cloud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884419" y="3092970"/>
            <a:ext cx="7375161" cy="26939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Optionally, create an account for RStudio Cloud: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https://rstudio.cloud 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Once you’re logged in, use (click) “Your Workspace” or create a new space.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Click the “New Project” button.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Change the Title of the Project as you wish.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Then start installing packages for example, in Console, type </a:t>
            </a:r>
            <a:r>
              <a:rPr lang="en-US" sz="1600" i="1" dirty="0" err="1">
                <a:solidFill>
                  <a:srgbClr val="000000"/>
                </a:solidFill>
              </a:rPr>
              <a:t>install.packages</a:t>
            </a:r>
            <a:r>
              <a:rPr lang="en-US" sz="1600" i="1" dirty="0">
                <a:solidFill>
                  <a:srgbClr val="000000"/>
                </a:solidFill>
              </a:rPr>
              <a:t>(“</a:t>
            </a:r>
            <a:r>
              <a:rPr lang="en-US" sz="1600" i="1" dirty="0" err="1">
                <a:solidFill>
                  <a:srgbClr val="000000"/>
                </a:solidFill>
              </a:rPr>
              <a:t>rmarkdown</a:t>
            </a:r>
            <a:r>
              <a:rPr lang="en-US" sz="1600" i="1" dirty="0">
                <a:solidFill>
                  <a:srgbClr val="000000"/>
                </a:solidFill>
              </a:rPr>
              <a:t>”) </a:t>
            </a:r>
            <a:r>
              <a:rPr lang="en-US" sz="1600" dirty="0">
                <a:solidFill>
                  <a:srgbClr val="000000"/>
                </a:solidFill>
              </a:rPr>
              <a:t>and press the Enter button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Uploading and Downloading Files in RStudio Cloud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See </a:t>
            </a:r>
            <a:r>
              <a:rPr lang="en-US" sz="1600" dirty="0">
                <a:solidFill>
                  <a:srgbClr val="000000"/>
                </a:solidFill>
                <a:hlinkClick r:id="rId4"/>
              </a:rPr>
              <a:t>https://support.rstudio.com/hc/en-us/articles/200713893-Uploading-and-Downloading-Files 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4245" y="6223702"/>
            <a:ext cx="493856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65603" y="6223702"/>
            <a:ext cx="2331049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700A58B-DD98-43D0-B791-721480A02982}" type="datetime1">
              <a:rPr lang="en-US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1/16/24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49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05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430890-88D0-4150-8D7C-BD57BF9E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2DC1D8-08AB-172E-8391-9749FD91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72224-FEE2-0F00-DE32-4A7715B94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7CC2C-DAAB-253E-7CF4-57607EDBDD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0" t="10552" r="29775"/>
          <a:stretch/>
        </p:blipFill>
        <p:spPr>
          <a:xfrm>
            <a:off x="2978870" y="1256416"/>
            <a:ext cx="3186260" cy="434516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4003667-3CA0-81D6-8300-B51B54D2C3CA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hlinkClick r:id="rId3"/>
              </a:rPr>
              <a:t>www.llmaid.com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USE COLLECTION “CSCI 96”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64F659-158A-10DB-10F5-3384EC9D4115}"/>
              </a:ext>
            </a:extLst>
          </p:cNvPr>
          <p:cNvSpPr/>
          <p:nvPr/>
        </p:nvSpPr>
        <p:spPr>
          <a:xfrm>
            <a:off x="228600" y="5901396"/>
            <a:ext cx="8686800" cy="38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100% Optional and without any impact to your final grade.</a:t>
            </a:r>
          </a:p>
        </p:txBody>
      </p:sp>
    </p:spTree>
    <p:extLst>
      <p:ext uri="{BB962C8B-B14F-4D97-AF65-F5344CB8AC3E}">
        <p14:creationId xmlns:p14="http://schemas.microsoft.com/office/powerpoint/2010/main" val="1243031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1/16/24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259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1/16/24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189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pptxs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80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https://github.com/kwartler/Harvard_DataMining_Business_Student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2400" dirty="0"/>
              <a:t>Now let’s get class files by setting up a new project &amp; do a “git clone”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browser:    </a:t>
            </a:r>
            <a:r>
              <a:rPr lang="en-US" dirty="0">
                <a:hlinkClick r:id="rId3"/>
              </a:rPr>
              <a:t>https://github.com/kwartler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Each class we will perform a git pull in case there are updates to curriculum to aid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B72EA-A0A2-8199-3903-B454EA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2DF5F-8B48-D8CD-493F-DBFE721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copy of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636A-17CE-F9BE-183D-97BD6236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BA7E-AB48-B3B4-447D-B6DF2818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BDB0E-8FF2-772B-644E-789B4665E625}"/>
              </a:ext>
            </a:extLst>
          </p:cNvPr>
          <p:cNvSpPr txBox="1"/>
          <p:nvPr/>
        </p:nvSpPr>
        <p:spPr>
          <a:xfrm>
            <a:off x="628650" y="1037227"/>
            <a:ext cx="748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conflicts with the class files create a “personal” folder that is ignored.</a:t>
            </a:r>
          </a:p>
          <a:p>
            <a:r>
              <a:rPr lang="en-US" dirty="0"/>
              <a:t>1 Create the Personal Folder</a:t>
            </a:r>
          </a:p>
          <a:p>
            <a:r>
              <a:rPr lang="en-US" dirty="0"/>
              <a:t>2 Add to the “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All your work there, copies of class files, homework, cases.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B7764-51C8-F7D5-618D-04C44FA4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2" y="3002056"/>
            <a:ext cx="4093570" cy="30386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616C0A-2AB8-4BEC-6D80-42743BCBF43C}"/>
              </a:ext>
            </a:extLst>
          </p:cNvPr>
          <p:cNvSpPr/>
          <p:nvPr/>
        </p:nvSpPr>
        <p:spPr>
          <a:xfrm>
            <a:off x="279022" y="5349922"/>
            <a:ext cx="1378328" cy="4230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3FD9F1-220D-191C-74B4-7783855EC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44"/>
          <a:stretch/>
        </p:blipFill>
        <p:spPr>
          <a:xfrm>
            <a:off x="4629150" y="3002056"/>
            <a:ext cx="4364725" cy="28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993C2-9204-1D1E-7E36-4A0F5B09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2259606"/>
            <a:ext cx="2776371" cy="240515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43848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</a:t>
            </a:r>
            <a:r>
              <a:rPr lang="en-US" dirty="0" err="1"/>
              <a:t>personalFiles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885361" y="3196807"/>
            <a:ext cx="1557085" cy="132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yourself a headache!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46549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 be in this folder as “Save As”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1F93-D68D-4A4D-6923-A10DC9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2212241"/>
            <a:ext cx="6553200" cy="1447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50775" y="3280410"/>
            <a:ext cx="1982444" cy="1374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DA4BF1-1BD6-9553-44EC-A0475A2E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B6BEEA-9B4F-98B1-8D18-AC7A3B5C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8FDD1B-BF5C-CF8A-B3FE-EDFE55BB2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63A7E-AF0C-1911-6F0C-F198EB01D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07" y="1231925"/>
            <a:ext cx="6553986" cy="4394149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BD2937C-B34E-7958-08A4-400D557A9338}"/>
              </a:ext>
            </a:extLst>
          </p:cNvPr>
          <p:cNvSpPr txBox="1">
            <a:spLocks/>
          </p:cNvSpPr>
          <p:nvPr/>
        </p:nvSpPr>
        <p:spPr>
          <a:xfrm>
            <a:off x="197963" y="365126"/>
            <a:ext cx="8946037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Get summaries with sources to point you towards the class material.</a:t>
            </a:r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7350DE-6B1E-BCD8-ED5C-CF9D78B4831D}"/>
              </a:ext>
            </a:extLst>
          </p:cNvPr>
          <p:cNvSpPr/>
          <p:nvPr/>
        </p:nvSpPr>
        <p:spPr>
          <a:xfrm>
            <a:off x="228600" y="5901396"/>
            <a:ext cx="8686800" cy="38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Class material supersedes anything from the chatbot.  This is a beta!</a:t>
            </a:r>
          </a:p>
        </p:txBody>
      </p:sp>
    </p:spTree>
    <p:extLst>
      <p:ext uri="{BB962C8B-B14F-4D97-AF65-F5344CB8AC3E}">
        <p14:creationId xmlns:p14="http://schemas.microsoft.com/office/powerpoint/2010/main" val="24678215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2727B0-FD03-C489-84BC-0AC7BCCA6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15" y="1807120"/>
            <a:ext cx="5619750" cy="369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36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i="1" dirty="0"/>
              <a:t>Don’t worry if you need help!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2843" y="3726"/>
            <a:ext cx="421115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1005" y="802955"/>
            <a:ext cx="3733482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Turning in 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104171" y="2421682"/>
            <a:ext cx="4826643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For all files submitted, please use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LASTNAME_case_II_script.R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i="1" dirty="0">
                <a:solidFill>
                  <a:srgbClr val="000000"/>
                </a:solidFill>
              </a:rPr>
              <a:t>(can be more than 1 to keep items straight)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1700" i="1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LASTNAME_case_II_presentation.pptx</a:t>
            </a:r>
            <a:endParaRPr lang="en-US" sz="1700" dirty="0">
              <a:solidFill>
                <a:srgbClr val="000000"/>
              </a:solidFill>
            </a:endParaRP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The first slide includes your name and the link to the video presentation or voiceover.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000000"/>
                </a:solidFill>
              </a:rPr>
              <a:t>In the past classes would share their video links on the discussion for feedback and encouragement.  This is encouraged, but optional.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93671" y="738619"/>
            <a:ext cx="3750329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 descr="Open Folder">
            <a:extLst>
              <a:ext uri="{FF2B5EF4-FFF2-40B4-BE49-F238E27FC236}">
                <a16:creationId xmlns:a16="http://schemas.microsoft.com/office/drawing/2014/main" id="{66C7526B-CE9C-4626-AF97-76A947E0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615" y="2065912"/>
            <a:ext cx="2746374" cy="27463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4244" y="6223702"/>
            <a:ext cx="986812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1/16/24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3864" y="6223702"/>
            <a:ext cx="261247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62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176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66" y="2124710"/>
            <a:ext cx="6320013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735FF-A12F-5643-AA9B-A8F4AF9E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0EDFB-1B35-8D47-AB14-00C6C249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maps.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15BAA-24DF-C044-A20B-2F96BED3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E4EEC-75B1-0C44-B2C4-E3E52A248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C2DF5-93A9-F247-B6C2-7E75C8D5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74" y="1121481"/>
            <a:ext cx="5300251" cy="4370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CB3FF-2EE4-9E44-8E1A-9FF90F3F3ECA}"/>
              </a:ext>
            </a:extLst>
          </p:cNvPr>
          <p:cNvSpPr txBox="1"/>
          <p:nvPr/>
        </p:nvSpPr>
        <p:spPr>
          <a:xfrm>
            <a:off x="464949" y="5656881"/>
            <a:ext cx="844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can do statistics, graphics, machine learning, audio files, visual analysis and even maps!</a:t>
            </a:r>
          </a:p>
        </p:txBody>
      </p:sp>
    </p:spTree>
    <p:extLst>
      <p:ext uri="{BB962C8B-B14F-4D97-AF65-F5344CB8AC3E}">
        <p14:creationId xmlns:p14="http://schemas.microsoft.com/office/powerpoint/2010/main" val="13046460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Housekeeping , Reading &amp; Homework, recommended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&amp; R Studio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to install Git locally for “</a:t>
            </a:r>
            <a:r>
              <a:rPr lang="en-US" i="1" dirty="0"/>
              <a:t>git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computer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Chapter 1 &amp; Chapter 2</a:t>
            </a:r>
          </a:p>
          <a:p>
            <a:r>
              <a:rPr lang="en-US" b="1" dirty="0"/>
              <a:t>1. Ed Discussion introduction post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0170" y="3362897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FCCED00-EA09-4545-A705-93608CED5762}"/>
              </a:ext>
            </a:extLst>
          </p:cNvPr>
          <p:cNvSpPr/>
          <p:nvPr/>
        </p:nvSpPr>
        <p:spPr>
          <a:xfrm>
            <a:off x="421856" y="3959198"/>
            <a:ext cx="4572000" cy="17096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2. C2.1 Data Mining Techniques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3. C2.2 Data Partition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4. C2.3 Data Sample</a:t>
            </a:r>
          </a:p>
          <a:p>
            <a:r>
              <a:rPr lang="en-US" dirty="0"/>
              <a:t>5. C2.4 Modeling Steps </a:t>
            </a:r>
          </a:p>
        </p:txBody>
      </p: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BC506B-DA28-1403-9B4C-C10E879FF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E19D3-E05F-1803-9E59-1B17B21E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A3F60-7B83-D6A5-0EC1-84383F744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5FBB5C4A-52E1-7808-ACFD-9C6EFAEEB5D6}"/>
              </a:ext>
            </a:extLst>
          </p:cNvPr>
          <p:cNvSpPr txBox="1">
            <a:spLocks/>
          </p:cNvSpPr>
          <p:nvPr/>
        </p:nvSpPr>
        <p:spPr>
          <a:xfrm>
            <a:off x="98982" y="2957497"/>
            <a:ext cx="3013496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Get code creation help!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14B95-9A76-5335-FBE0-A4359BD1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477" y="0"/>
            <a:ext cx="6031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35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D9E5E4-64E5-2A40-4110-A7150A91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DB612-E64D-8C98-DC26-901BB524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FDD96-1480-F51C-74D7-88E14415A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E071B-CFC0-7B46-03E5-BF3DBCF2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768" y="250824"/>
            <a:ext cx="6547232" cy="635635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A5597EC-861E-14B7-C885-C6491F6EEDAA}"/>
              </a:ext>
            </a:extLst>
          </p:cNvPr>
          <p:cNvSpPr txBox="1">
            <a:spLocks/>
          </p:cNvSpPr>
          <p:nvPr/>
        </p:nvSpPr>
        <p:spPr>
          <a:xfrm>
            <a:off x="98982" y="2957497"/>
            <a:ext cx="3013496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Get code troubleshooting</a:t>
            </a:r>
          </a:p>
          <a:p>
            <a:r>
              <a:rPr lang="en-US" sz="2400" dirty="0"/>
              <a:t>help!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365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F78908-138A-46C4-586E-9610638DF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72E468-85DD-9BE1-026B-B449DC870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D862A-8388-6660-C24E-442984D725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D421F-B7C9-39CC-C619-FEB33A20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1" y="2339154"/>
            <a:ext cx="4315430" cy="2393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17F6B-4AC1-21E0-E58F-83A2F99A2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860" y="2339154"/>
            <a:ext cx="4315430" cy="239310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51C76B45-1841-2501-03CC-CB0AAC566640}"/>
              </a:ext>
            </a:extLst>
          </p:cNvPr>
          <p:cNvSpPr txBox="1">
            <a:spLocks/>
          </p:cNvSpPr>
          <p:nvPr/>
        </p:nvSpPr>
        <p:spPr>
          <a:xfrm>
            <a:off x="197963" y="365126"/>
            <a:ext cx="8946037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Limited administrative information, but go to the original source!</a:t>
            </a:r>
          </a:p>
          <a:p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604B20-7A9D-1E25-7DDE-97F29922BFF2}"/>
              </a:ext>
            </a:extLst>
          </p:cNvPr>
          <p:cNvSpPr/>
          <p:nvPr/>
        </p:nvSpPr>
        <p:spPr>
          <a:xfrm>
            <a:off x="228600" y="5901396"/>
            <a:ext cx="8686800" cy="38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Class material supersedes anything from the chatbot.  This is a beta!</a:t>
            </a:r>
          </a:p>
        </p:txBody>
      </p:sp>
    </p:spTree>
    <p:extLst>
      <p:ext uri="{BB962C8B-B14F-4D97-AF65-F5344CB8AC3E}">
        <p14:creationId xmlns:p14="http://schemas.microsoft.com/office/powerpoint/2010/main" val="1546751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3186</Words>
  <Application>Microsoft Macintosh PowerPoint</Application>
  <PresentationFormat>On-screen Show (4:3)</PresentationFormat>
  <Paragraphs>710</Paragraphs>
  <Slides>67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Consolas</vt:lpstr>
      <vt:lpstr>Roboto</vt:lpstr>
      <vt:lpstr>Wingdings</vt:lpstr>
      <vt:lpstr>Office Theme</vt:lpstr>
      <vt:lpstr>Data Mining for Business Harvard CSCI E-96</vt:lpstr>
      <vt:lpstr>Agenda</vt:lpstr>
      <vt:lpstr>Ted Kwartler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 Ed Discussion…</vt:lpstr>
      <vt:lpstr>Agenda</vt:lpstr>
      <vt:lpstr>Syllabus Review</vt:lpstr>
      <vt:lpstr>Case Caveat…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The course uses three software components for learning.</vt:lpstr>
      <vt:lpstr>What is R?</vt:lpstr>
      <vt:lpstr>What is R Studio?</vt:lpstr>
      <vt:lpstr>What is the relationship between R &amp; R studio?</vt:lpstr>
      <vt:lpstr>Now that you have R, R-Studio &amp; Git, time to connect to our class repository.</vt:lpstr>
      <vt:lpstr>R Studio has four main panes</vt:lpstr>
      <vt:lpstr>R: Where is it being used?</vt:lpstr>
      <vt:lpstr>Ok, it’s awesome but… </vt:lpstr>
      <vt:lpstr>A basic R workflow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Step 1.  Install Base -R</vt:lpstr>
      <vt:lpstr>Step 2. Install R-Studio</vt:lpstr>
      <vt:lpstr>R Studio Cloud</vt:lpstr>
      <vt:lpstr>Step 3. Install Git (Mac)</vt:lpstr>
      <vt:lpstr>Step 3. Install Git (Windows)</vt:lpstr>
      <vt:lpstr>To get scripts, pptxs &amp; data use the class repo</vt:lpstr>
      <vt:lpstr>Now let’s get class files by setting up a new project &amp; do a “git clone”</vt:lpstr>
      <vt:lpstr>Setup a new project &amp; do a “git pull”</vt:lpstr>
      <vt:lpstr>Each class we will perform a git pull in case there are updates to curriculum to aid learning.</vt:lpstr>
      <vt:lpstr>Saving YOUR copy of files.</vt:lpstr>
      <vt:lpstr>Second to last item.  Create a personal folder.</vt:lpstr>
      <vt:lpstr>Second to last item.  Create a personal folder.</vt:lpstr>
      <vt:lpstr>Save yourself a headache!  Create a personal folder.</vt:lpstr>
      <vt:lpstr>Libraries to install…we cover a lot in this course!</vt:lpstr>
      <vt:lpstr>Don’t worry if you need help!</vt:lpstr>
      <vt:lpstr>Turning in Files</vt:lpstr>
      <vt:lpstr>Agenda</vt:lpstr>
      <vt:lpstr>Amazon X-Ray: A basic R-Script</vt:lpstr>
      <vt:lpstr>Let’s practice!</vt:lpstr>
      <vt:lpstr>Let’s build maps.</vt:lpstr>
      <vt:lpstr>Housekeeping , Reading &amp; Homework, recommended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for Business Harvard CSCI E-96</dc:title>
  <dc:creator>Edward Kwartler</dc:creator>
  <cp:lastModifiedBy>Ted Kwartler</cp:lastModifiedBy>
  <cp:revision>24</cp:revision>
  <dcterms:created xsi:type="dcterms:W3CDTF">2020-08-24T01:48:41Z</dcterms:created>
  <dcterms:modified xsi:type="dcterms:W3CDTF">2024-01-16T19:00:09Z</dcterms:modified>
</cp:coreProperties>
</file>